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57" r:id="rId4"/>
    <p:sldId id="258" r:id="rId5"/>
    <p:sldId id="260" r:id="rId6"/>
    <p:sldId id="274" r:id="rId7"/>
    <p:sldId id="280" r:id="rId8"/>
    <p:sldId id="281" r:id="rId9"/>
    <p:sldId id="279" r:id="rId10"/>
    <p:sldId id="276" r:id="rId11"/>
    <p:sldId id="259" r:id="rId12"/>
    <p:sldId id="261" r:id="rId13"/>
    <p:sldId id="270" r:id="rId14"/>
    <p:sldId id="262" r:id="rId15"/>
    <p:sldId id="264" r:id="rId16"/>
    <p:sldId id="27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3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44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7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9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4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6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3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0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1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4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CC58CC-B8D4-4A4D-835A-3D13B7065029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BE4CBF-AD79-4E53-8BDA-B954D3098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31EE-2F79-44B6-8C56-C17F3C337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sz="16600">
                <a:latin typeface="Home School" panose="02000500000000000000" pitchFamily="2" charset="0"/>
              </a:rPr>
              <a:t>Feed </a:t>
            </a:r>
            <a:r>
              <a:rPr lang="en-US" sz="16600">
                <a:latin typeface="Algerian" panose="04020705040A02060702" pitchFamily="82" charset="0"/>
              </a:rPr>
              <a:t>-</a:t>
            </a:r>
            <a:r>
              <a:rPr lang="en-US" sz="16600">
                <a:latin typeface="Home School" panose="02000500000000000000" pitchFamily="2" charset="0"/>
              </a:rPr>
              <a:t> it</a:t>
            </a:r>
            <a:endParaRPr lang="en-US" sz="16600" dirty="0">
              <a:latin typeface="Home School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B33BB-CF7A-47B1-90C4-85C753749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3956279"/>
            <a:ext cx="7400925" cy="1086237"/>
          </a:xfrm>
        </p:spPr>
        <p:txBody>
          <a:bodyPr>
            <a:normAutofit/>
          </a:bodyPr>
          <a:lstStyle/>
          <a:p>
            <a:r>
              <a:rPr lang="en-US" sz="2400" b="1"/>
              <a:t>Presented by:</a:t>
            </a:r>
          </a:p>
          <a:p>
            <a:r>
              <a:rPr lang="en-US" sz="2400" b="1"/>
              <a:t>Ozan Gokdemir and Brianna Igbinosun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462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4C33-CF5B-4081-8F92-E0C9D85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F23A-06EB-4D60-9AD1-A0B7BF98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97741"/>
            <a:ext cx="10018713" cy="4132730"/>
          </a:xfrm>
        </p:spPr>
        <p:txBody>
          <a:bodyPr/>
          <a:lstStyle/>
          <a:p>
            <a:r>
              <a:rPr lang="en-US" dirty="0"/>
              <a:t>Web App Demo </a:t>
            </a:r>
            <a:r>
              <a:rPr lang="en-US" b="1" dirty="0">
                <a:highlight>
                  <a:srgbClr val="FFFF00"/>
                </a:highlight>
              </a:rPr>
              <a:t>(Pictures)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5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4A0F-ED9A-4CDA-929C-15DEA927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A0B2-581A-48FF-ADBC-2229AED5E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3624"/>
            <a:ext cx="9601200" cy="3993776"/>
          </a:xfrm>
        </p:spPr>
        <p:txBody>
          <a:bodyPr>
            <a:normAutofit fontScale="92500"/>
          </a:bodyPr>
          <a:lstStyle/>
          <a:p>
            <a:r>
              <a:rPr lang="en-US" dirty="0"/>
              <a:t>Learning objectives:</a:t>
            </a:r>
          </a:p>
          <a:p>
            <a:pPr lvl="1"/>
            <a:r>
              <a:rPr lang="en-US" b="1" dirty="0"/>
              <a:t>Learning how to react in situations with little information</a:t>
            </a:r>
          </a:p>
          <a:p>
            <a:pPr lvl="1"/>
            <a:r>
              <a:rPr lang="en-US" b="1" dirty="0"/>
              <a:t>Experiment with good and bad reactions and explaining</a:t>
            </a:r>
          </a:p>
          <a:p>
            <a:pPr lvl="1"/>
            <a:r>
              <a:rPr lang="en-US" b="1" dirty="0"/>
              <a:t>Learn more reactions and understanding the reasons and consequences from them</a:t>
            </a:r>
          </a:p>
          <a:p>
            <a:pPr lvl="1"/>
            <a:r>
              <a:rPr lang="en-US" b="1" dirty="0"/>
              <a:t>Use Listening and Sharing to facilitate a more playful feedback system</a:t>
            </a:r>
          </a:p>
          <a:p>
            <a:pPr lvl="1"/>
            <a:r>
              <a:rPr lang="en-US" b="1" dirty="0"/>
              <a:t>Develop a sub-conscious bank of different reactions for many situations</a:t>
            </a:r>
          </a:p>
          <a:p>
            <a:r>
              <a:rPr lang="en-US" i="0" dirty="0"/>
              <a:t>Learning science principles</a:t>
            </a:r>
            <a:endParaRPr lang="en-US" dirty="0"/>
          </a:p>
          <a:p>
            <a:pPr lvl="1"/>
            <a:r>
              <a:rPr lang="en-US" b="1" dirty="0"/>
              <a:t>Listening and Sharing</a:t>
            </a:r>
          </a:p>
          <a:p>
            <a:pPr lvl="1"/>
            <a:r>
              <a:rPr lang="en-US" b="1" dirty="0"/>
              <a:t>Feedback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7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87F1-5919-482A-BDCB-A3B9F866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748118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ome School" panose="02000500000000000000" pitchFamily="2" charset="0"/>
              </a:rPr>
              <a:t>Findings and Changes from Playtests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A1E2-1956-442D-A3FA-9747EBA3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62200"/>
            <a:ext cx="9601200" cy="3810000"/>
          </a:xfrm>
        </p:spPr>
        <p:txBody>
          <a:bodyPr>
            <a:normAutofit fontScale="92500"/>
          </a:bodyPr>
          <a:lstStyle/>
          <a:p>
            <a:r>
              <a:rPr lang="en-US" dirty="0"/>
              <a:t>Balancing Fun and Learning can be difficult</a:t>
            </a:r>
          </a:p>
          <a:p>
            <a:r>
              <a:rPr lang="en-US" dirty="0"/>
              <a:t>Games can come in layers</a:t>
            </a:r>
          </a:p>
          <a:p>
            <a:pPr lvl="1"/>
            <a:r>
              <a:rPr lang="en-US" b="1" dirty="0"/>
              <a:t>Different parts of games can teach different things</a:t>
            </a:r>
          </a:p>
          <a:p>
            <a:r>
              <a:rPr lang="en-US" dirty="0"/>
              <a:t>Focus on who your audience in during playtest</a:t>
            </a:r>
          </a:p>
          <a:p>
            <a:pPr lvl="1"/>
            <a:r>
              <a:rPr lang="en-US" b="1" dirty="0"/>
              <a:t>Opinions on playtest may not be applicable to the intended audience</a:t>
            </a:r>
          </a:p>
          <a:p>
            <a:r>
              <a:rPr lang="en-US" dirty="0"/>
              <a:t>Managing around uncontrolled circumstances</a:t>
            </a:r>
          </a:p>
          <a:p>
            <a:pPr lvl="1"/>
            <a:r>
              <a:rPr lang="en-US" b="1" dirty="0"/>
              <a:t>Making rules to make people discuss regardless of group dynamics</a:t>
            </a:r>
          </a:p>
          <a:p>
            <a:pPr lvl="1"/>
            <a:r>
              <a:rPr lang="en-US" b="1" dirty="0"/>
              <a:t>Lowering the amount of write in cards if more people are good at giving reactions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0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493D-A6BF-4C69-BBB0-A95B5E99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Final </a:t>
            </a:r>
            <a:r>
              <a:rPr lang="en-US" sz="6600" dirty="0">
                <a:latin typeface="Algerian" panose="04020705040A02060702" pitchFamily="82" charset="0"/>
              </a:rPr>
              <a:t>(</a:t>
            </a:r>
            <a:r>
              <a:rPr lang="en-US" sz="6600" dirty="0">
                <a:latin typeface="Home School" panose="02000500000000000000" pitchFamily="2" charset="0"/>
              </a:rPr>
              <a:t>Current</a:t>
            </a:r>
            <a:r>
              <a:rPr lang="en-US" sz="6600" dirty="0">
                <a:latin typeface="Algerian" panose="04020705040A02060702" pitchFamily="82" charset="0"/>
              </a:rPr>
              <a:t>)</a:t>
            </a:r>
            <a:r>
              <a:rPr lang="en-US" sz="6600" dirty="0">
                <a:latin typeface="Home School" panose="02000500000000000000" pitchFamily="2" charset="0"/>
              </a:rPr>
              <a:t> 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3697-A2F0-4374-B9D8-60DA608F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3588"/>
            <a:ext cx="9601200" cy="4138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Practice Space</a:t>
            </a:r>
          </a:p>
          <a:p>
            <a:r>
              <a:rPr lang="en-US" dirty="0"/>
              <a:t>7 stage rounds</a:t>
            </a:r>
            <a:endParaRPr lang="en-US" b="1" dirty="0"/>
          </a:p>
          <a:p>
            <a:pPr lvl="1"/>
            <a:r>
              <a:rPr lang="en-US" b="1" dirty="0"/>
              <a:t>Learn, React, </a:t>
            </a:r>
            <a:r>
              <a:rPr lang="en-US" b="1" dirty="0" err="1"/>
              <a:t>ExAct</a:t>
            </a:r>
            <a:r>
              <a:rPr lang="en-US" b="1" dirty="0"/>
              <a:t>, Judge, </a:t>
            </a:r>
            <a:r>
              <a:rPr lang="en-US" b="1" dirty="0" err="1"/>
              <a:t>InVest</a:t>
            </a:r>
            <a:r>
              <a:rPr lang="en-US" b="1" dirty="0"/>
              <a:t>, Switch, Repeat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 follows same format</a:t>
            </a:r>
          </a:p>
          <a:p>
            <a:pPr lvl="1"/>
            <a:r>
              <a:rPr lang="en-US" b="1" dirty="0"/>
              <a:t>Decider is “the best”</a:t>
            </a:r>
          </a:p>
          <a:p>
            <a:pPr lvl="1"/>
            <a:r>
              <a:rPr lang="en-US" b="1" dirty="0"/>
              <a:t>Write-ins</a:t>
            </a:r>
          </a:p>
          <a:p>
            <a:r>
              <a:rPr lang="en-US" dirty="0"/>
              <a:t>Web-based Android App</a:t>
            </a:r>
          </a:p>
          <a:p>
            <a:pPr lvl="1"/>
            <a:r>
              <a:rPr lang="en-US" b="1" dirty="0"/>
              <a:t>Add wining reaction from second round with </a:t>
            </a:r>
            <a:r>
              <a:rPr lang="en-US" b="1" dirty="0" err="1"/>
              <a:t>Qrcode</a:t>
            </a:r>
            <a:r>
              <a:rPr lang="en-US" b="1" dirty="0"/>
              <a:t> scanner</a:t>
            </a:r>
          </a:p>
          <a:p>
            <a:pPr lvl="1"/>
            <a:r>
              <a:rPr lang="en-US" b="1" dirty="0"/>
              <a:t>View other reactions and explanations</a:t>
            </a:r>
          </a:p>
          <a:p>
            <a:pPr lvl="1"/>
            <a:r>
              <a:rPr lang="en-US" b="1" dirty="0"/>
              <a:t>Authentication added</a:t>
            </a:r>
          </a:p>
        </p:txBody>
      </p:sp>
    </p:spTree>
    <p:extLst>
      <p:ext uri="{BB962C8B-B14F-4D97-AF65-F5344CB8AC3E}">
        <p14:creationId xmlns:p14="http://schemas.microsoft.com/office/powerpoint/2010/main" val="248203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2006-6120-46B8-9274-BC075D0F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Home School" panose="02000500000000000000" pitchFamily="2" charset="0"/>
              </a:rPr>
              <a:t>Strengths and 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D6583-06B5-49A0-973A-BD6AC3A61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64976"/>
            <a:ext cx="9601200" cy="40565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b="1" dirty="0"/>
              <a:t>Fun to play and people see the learning goal</a:t>
            </a:r>
          </a:p>
          <a:p>
            <a:pPr lvl="1"/>
            <a:r>
              <a:rPr lang="en-US" b="1" dirty="0"/>
              <a:t>Can be played multiple times</a:t>
            </a:r>
          </a:p>
          <a:p>
            <a:pPr lvl="1"/>
            <a:r>
              <a:rPr lang="en-US" b="1" dirty="0"/>
              <a:t>Understandable rules</a:t>
            </a:r>
          </a:p>
          <a:p>
            <a:pPr lvl="1"/>
            <a:r>
              <a:rPr lang="en-US" b="1" dirty="0"/>
              <a:t>Web Application</a:t>
            </a:r>
          </a:p>
          <a:p>
            <a:r>
              <a:rPr lang="en-US" dirty="0"/>
              <a:t>Shortcomings</a:t>
            </a:r>
          </a:p>
          <a:p>
            <a:pPr lvl="1"/>
            <a:r>
              <a:rPr lang="en-US" b="1" dirty="0"/>
              <a:t>Haven’t practice the second stage of the game</a:t>
            </a:r>
          </a:p>
          <a:p>
            <a:pPr lvl="1"/>
            <a:r>
              <a:rPr lang="en-US" b="1" dirty="0"/>
              <a:t>Not enough positive reactions</a:t>
            </a:r>
          </a:p>
          <a:p>
            <a:pPr lvl="1"/>
            <a:r>
              <a:rPr lang="en-US" b="1" dirty="0"/>
              <a:t>No test on whether players are learning how to react better (data)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1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8856-14B2-428B-9517-81EA8E4E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C0F1-77CD-4147-861E-9BAF01A0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69994"/>
            <a:ext cx="9601200" cy="4381500"/>
          </a:xfrm>
        </p:spPr>
        <p:txBody>
          <a:bodyPr>
            <a:normAutofit/>
          </a:bodyPr>
          <a:lstStyle/>
          <a:p>
            <a:r>
              <a:rPr lang="en-US" dirty="0"/>
              <a:t>What the game needs to have</a:t>
            </a:r>
          </a:p>
          <a:p>
            <a:pPr lvl="1"/>
            <a:r>
              <a:rPr lang="en-US" b="1" i="0" dirty="0"/>
              <a:t>More playtests</a:t>
            </a:r>
          </a:p>
          <a:p>
            <a:pPr lvl="1"/>
            <a:r>
              <a:rPr lang="en-US" b="1" i="0" dirty="0"/>
              <a:t>More positive reaction cards</a:t>
            </a:r>
          </a:p>
          <a:p>
            <a:pPr lvl="1"/>
            <a:r>
              <a:rPr lang="en-US" b="1" i="0" dirty="0"/>
              <a:t>System to allow other players to create their own reactions, situations and deciders in the first game</a:t>
            </a:r>
          </a:p>
          <a:p>
            <a:r>
              <a:rPr lang="en-US" dirty="0"/>
              <a:t>What would be nice for it to have</a:t>
            </a:r>
          </a:p>
          <a:p>
            <a:pPr lvl="1"/>
            <a:r>
              <a:rPr lang="en-US" b="1" i="0" dirty="0"/>
              <a:t>More versions of the game </a:t>
            </a:r>
          </a:p>
          <a:p>
            <a:pPr lvl="1"/>
            <a:r>
              <a:rPr lang="en-US" b="1" i="0" dirty="0"/>
              <a:t>Verified situations from teachers</a:t>
            </a:r>
          </a:p>
          <a:p>
            <a:pPr lvl="1"/>
            <a:r>
              <a:rPr lang="en-US" b="1" i="0" dirty="0"/>
              <a:t>Verified reactions from teachers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33773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08F7-28B2-47D7-85B4-BB9EDB32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3E48-5187-40B5-A61F-4592BC9F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3624"/>
            <a:ext cx="9601200" cy="3993776"/>
          </a:xfrm>
        </p:spPr>
        <p:txBody>
          <a:bodyPr/>
          <a:lstStyle/>
          <a:p>
            <a:r>
              <a:rPr lang="en-US" dirty="0"/>
              <a:t>Interesting Branches</a:t>
            </a:r>
          </a:p>
          <a:p>
            <a:pPr lvl="1"/>
            <a:r>
              <a:rPr lang="en-US" b="1" dirty="0"/>
              <a:t>Situation + Reaction</a:t>
            </a:r>
          </a:p>
          <a:p>
            <a:pPr lvl="1"/>
            <a:r>
              <a:rPr lang="en-US" b="1" dirty="0"/>
              <a:t>Decider + Reaction</a:t>
            </a:r>
          </a:p>
          <a:p>
            <a:pPr lvl="1"/>
            <a:r>
              <a:rPr lang="en-US" b="1" dirty="0"/>
              <a:t>Discussion facilitator</a:t>
            </a:r>
          </a:p>
          <a:p>
            <a:r>
              <a:rPr lang="en-US" dirty="0"/>
              <a:t>Historical Goal:</a:t>
            </a:r>
          </a:p>
          <a:p>
            <a:pPr lvl="1"/>
            <a:r>
              <a:rPr lang="en-US" b="1" dirty="0"/>
              <a:t>Constantly evolving deck</a:t>
            </a:r>
          </a:p>
          <a:p>
            <a:pPr lvl="1"/>
            <a:r>
              <a:rPr lang="en-US" b="1" dirty="0"/>
              <a:t>People archive reactions for future people to view </a:t>
            </a:r>
          </a:p>
          <a:p>
            <a:pPr lvl="1"/>
            <a:r>
              <a:rPr lang="en-US" b="1" dirty="0"/>
              <a:t>Learn from many people even at different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75EE-71C6-460B-8C86-E8F62382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Personal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3702-3814-48E8-BC54-D2E0878B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7752"/>
            <a:ext cx="9601200" cy="3899647"/>
          </a:xfrm>
        </p:spPr>
        <p:txBody>
          <a:bodyPr/>
          <a:lstStyle/>
          <a:p>
            <a:r>
              <a:rPr lang="en-US" dirty="0"/>
              <a:t>Future plans</a:t>
            </a:r>
          </a:p>
          <a:p>
            <a:r>
              <a:rPr lang="en-US" dirty="0"/>
              <a:t>Review of UROP:</a:t>
            </a:r>
          </a:p>
          <a:p>
            <a:pPr lvl="1"/>
            <a:r>
              <a:rPr lang="en-US" i="0" dirty="0"/>
              <a:t>Overview: Learning about each other → Learning about game design → Getting comfortable working with each other → Dividing groups based on problems from people’s interest → Group Common theme while small groups think of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05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F561-8938-4C1C-AFA6-6EADD318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Problem and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CB4-9D3B-4851-B769-E70539DDF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6425"/>
            <a:ext cx="9601200" cy="399097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i="1" dirty="0"/>
              <a:t>Problem: </a:t>
            </a:r>
            <a:r>
              <a:rPr lang="en-US" sz="2400" b="1" dirty="0"/>
              <a:t>Hard to give good feedback or reactions without full knowledge of the situations, however there will be many times a teacher will not have the full context of a situation in those case, the teacher will need to react as best that they can.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i="1" dirty="0"/>
              <a:t>Solution: </a:t>
            </a:r>
            <a:r>
              <a:rPr lang="en-US" sz="2400" b="1" dirty="0"/>
              <a:t>Practice and be better prepared in choosing their reactions and learn about other reactions that they could use</a:t>
            </a:r>
          </a:p>
        </p:txBody>
      </p:sp>
    </p:spTree>
    <p:extLst>
      <p:ext uri="{BB962C8B-B14F-4D97-AF65-F5344CB8AC3E}">
        <p14:creationId xmlns:p14="http://schemas.microsoft.com/office/powerpoint/2010/main" val="112567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awkward moments game">
            <a:extLst>
              <a:ext uri="{FF2B5EF4-FFF2-40B4-BE49-F238E27FC236}">
                <a16:creationId xmlns:a16="http://schemas.microsoft.com/office/drawing/2014/main" id="{4E4DC765-5D75-455F-B2F0-0564935C5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r="23181" b="2"/>
          <a:stretch/>
        </p:blipFill>
        <p:spPr bwMode="auto"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813E3B-798D-4180-A8D2-4CB24A35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Home School" panose="02000500000000000000" pitchFamily="2" charset="0"/>
              </a:rPr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34A1F-FC2C-4925-9DD4-767634EE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993768"/>
            <a:ext cx="5478167" cy="42939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Original Game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Pay Attention </a:t>
            </a:r>
            <a:r>
              <a:rPr lang="en-US" sz="2000" b="1" dirty="0"/>
              <a:t>Focused on practicing giving non-verbal feedback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Results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Many issues in game 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Scraped idea and looked more broadly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speech by Deborah Ball, President of the American Educational Research Association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Awkward Moments</a:t>
            </a:r>
          </a:p>
        </p:txBody>
      </p:sp>
    </p:spTree>
    <p:extLst>
      <p:ext uri="{BB962C8B-B14F-4D97-AF65-F5344CB8AC3E}">
        <p14:creationId xmlns:p14="http://schemas.microsoft.com/office/powerpoint/2010/main" val="6734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990EEC-F50B-4210-909B-C6749B647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C3F85D-435C-45BF-9CFC-7ACE930F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0DB1233-B9FA-48CC-A8F7-ECF1C5E94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C41E8BA-D332-434C-8935-990796DE7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154EBF1-9FA5-411E-8F8A-6AFF90C64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894F796-53FB-4E54-8A32-85097594C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E9AFBF9B-D14F-4860-93DD-65B0347D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EFBB9C89-4D5E-4197-9CF1-E4F1A5DBD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C21731-8282-48BF-BA01-C7258BBD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063" y="685800"/>
            <a:ext cx="7446961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Revised Solution</a:t>
            </a:r>
          </a:p>
        </p:txBody>
      </p:sp>
      <p:pic>
        <p:nvPicPr>
          <p:cNvPr id="10266" name="Picture 26" descr="https://lh3.googleusercontent.com/FyM0lFxggiT6AjdpmdA4Aa_5ZQoc-8UvoVSx3a4t1sXkY3eQ33MgmG18tJn54O2K-KXZvNQKUE09qo4F7P9-VAkxEWayov8Fn-tXGsiXEAvTbIdG7bf7a9Cg4UPmPvFG6smypY9ot9OYgA3vLZb09Y14qz494C_-v5j2vzz2gm6UKzdvPQOmmRuoQaVuVr1OwpTCmDMknnFhKlegLM_5vy2ZrU6HRj-uywoGmxu54p34qN0lbIOgsXneT2GcNax78a_nZn4TDqocbDSYquisUkI1BLIRh-bHa8mrdpGJBYLHYTNYFwdudiFIMBplTJNqzeZdlnZaA-lGcms4YZyRZwmAC7R2dvIoJVXcgnkFoBLHwQNBbjmInd0OXZHFcEiAyrFaT7h7Hw9HNPUjKUqhd9-etnWV1MRF8Ifmp3su3qhVoRwlLycm4Sgo9G8BOOt_Q62x5SnctiJBlRATH1x0wyYReL1QH6tdhEGd3fXxi44y2jLGABu1sxOeX3q_bswpUTlF_4MNxSBsd4kN8rg6MT3H6RafvzCGD5y-m-Kzqmz3Yqpmzq5Va7HobLSD7yjwZt0ZMNRev7M5n6WIS-fJmo9jwTHMHJEmJb5Mfho=w1365-h1820-no">
            <a:extLst>
              <a:ext uri="{FF2B5EF4-FFF2-40B4-BE49-F238E27FC236}">
                <a16:creationId xmlns:a16="http://schemas.microsoft.com/office/drawing/2014/main" id="{31EDF1D5-8492-4D80-B0C6-57BB4EA97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 r="1" b="22195"/>
          <a:stretch/>
        </p:blipFill>
        <p:spPr bwMode="auto">
          <a:xfrm>
            <a:off x="20" y="1"/>
            <a:ext cx="3175466" cy="2622205"/>
          </a:xfrm>
          <a:custGeom>
            <a:avLst/>
            <a:gdLst>
              <a:gd name="connsiteX0" fmla="*/ 0 w 3175486"/>
              <a:gd name="connsiteY0" fmla="*/ 0 h 2622205"/>
              <a:gd name="connsiteX1" fmla="*/ 3175486 w 3175486"/>
              <a:gd name="connsiteY1" fmla="*/ 0 h 2622205"/>
              <a:gd name="connsiteX2" fmla="*/ 2733426 w 3175486"/>
              <a:gd name="connsiteY2" fmla="*/ 2622205 h 2622205"/>
              <a:gd name="connsiteX3" fmla="*/ 0 w 3175486"/>
              <a:gd name="connsiteY3" fmla="*/ 2160761 h 262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486" h="2622205">
                <a:moveTo>
                  <a:pt x="0" y="0"/>
                </a:moveTo>
                <a:lnTo>
                  <a:pt x="3175486" y="0"/>
                </a:lnTo>
                <a:lnTo>
                  <a:pt x="2733426" y="2622205"/>
                </a:lnTo>
                <a:lnTo>
                  <a:pt x="0" y="2160761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https://lh3.googleusercontent.com/mQJL8dZ4cu6ts0gRBLF2I4mBlbWjc7xEE6VWkdD-eduzkTk2vINUDftd5UCvEAOjeBUu1FzEDqzGQox9AlHdT0aLQ7emNTmtyPm1Rcupf5ig91TFhU0fP-PQL0tmsl90J0FeBUfloOAv2jJ04ovOczr8juoM-wHcnEIvLJYLp3Rax-EpJfvwEe93tYcmNTTIl1JaHbIj2zH-Vs1jxadXBw9PY2pJqcoVDDExHolTAmKvfL5ywNoqM5j6BDBdGSqctt7eji_UanIMo8GTrVNtWUsGzHazs1WwoUMqGk3XUbZcsxCIBPAcZdQOvAfBAHM8fy86EbnCS1ZyQyfyFvKXd6fGaQCcYOObQU-FCIKBq7tTj2-k0zslPkIILHvVOTi1VYrQEQLKxWT0CLEajAV8mRHattE8XyCE53QxjoPzUbvyzIL8pJ4WctAIWxuSidm2t2OamdTcJyJeodlbssMcaPx22gX5Eb_-PsqKFpmg1Uc-AVd7HUlzUXmmAiJjz62StKb87fMQ-hBjjoPg1SJewrGynVU77FpRAR8ybcIpg59wqU-H1LIvVLHerS31z2Qr3Xs82CcspN_YQqhDpZgGQewiIzAZ6eEN0p4scKQ=w1365-h1820-no">
            <a:extLst>
              <a:ext uri="{FF2B5EF4-FFF2-40B4-BE49-F238E27FC236}">
                <a16:creationId xmlns:a16="http://schemas.microsoft.com/office/drawing/2014/main" id="{21241FAD-1D0C-4532-8EC7-194B76214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5345"/>
          <a:stretch/>
        </p:blipFill>
        <p:spPr bwMode="auto">
          <a:xfrm>
            <a:off x="1" y="2160794"/>
            <a:ext cx="2733421" cy="3085156"/>
          </a:xfrm>
          <a:custGeom>
            <a:avLst/>
            <a:gdLst>
              <a:gd name="connsiteX0" fmla="*/ 0 w 2733421"/>
              <a:gd name="connsiteY0" fmla="*/ 0 h 3085156"/>
              <a:gd name="connsiteX1" fmla="*/ 2733421 w 2733421"/>
              <a:gd name="connsiteY1" fmla="*/ 461444 h 3085156"/>
              <a:gd name="connsiteX2" fmla="*/ 2294818 w 2733421"/>
              <a:gd name="connsiteY2" fmla="*/ 3063138 h 3085156"/>
              <a:gd name="connsiteX3" fmla="*/ 2310547 w 2733421"/>
              <a:gd name="connsiteY3" fmla="*/ 3085156 h 3085156"/>
              <a:gd name="connsiteX4" fmla="*/ 0 w 2733421"/>
              <a:gd name="connsiteY4" fmla="*/ 2741169 h 308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3421" h="3085156">
                <a:moveTo>
                  <a:pt x="0" y="0"/>
                </a:moveTo>
                <a:lnTo>
                  <a:pt x="2733421" y="461444"/>
                </a:lnTo>
                <a:lnTo>
                  <a:pt x="2294818" y="3063138"/>
                </a:lnTo>
                <a:lnTo>
                  <a:pt x="2310547" y="3085156"/>
                </a:lnTo>
                <a:lnTo>
                  <a:pt x="0" y="2741169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7B22C7-CEF9-4F21-850C-A61E0D876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18" idx="0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" y="2160794"/>
            <a:ext cx="2733421" cy="46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4" name="Picture 24" descr="https://lh3.googleusercontent.com/49pOphRHVoeUFI5KeH_YO2cJLmw0ANeH_PtHT5pg-j9N8__UxFsuQnnTBjzEEwjgeGSyNHIipYA2QcguH74VR0DBR7dRzW1DLo4ffdutRmeuDURBDkAlmfmukL-eUph30We5zsr8t78QJt730ttGClhGrS0KX7cKqMl26OhRjkNu1HYuydgMMIqe2ltmHPlwEeSyNboN0XzhU_dnofDwwnJBZeYrP0OlAEaeawxBtUqHTyDCCM5Oe4opyf9vVmgUmuq7gnm8f6OQQvqJjzomqYkO983zh6fzH_zSaEL9F6wDatOtB-EuhOBv1IRxaVtyNx5dNaHTL1Nh3_Nsw7PV4gCCgLCcTSlLwMERHb2-DcQ_0_yfav1KQvAltufPtUmUAd6Mf_GmCqiH8fxEKShSK3_zi8MVYJlMjkk1BvtJjmYtD6PE8HYHVuoJL77bBn9BtqoIKCZZ_qAIOedpCLOrKctBkOTXdCrR7aj-ZgpjyedL0kjhcLewHU7AIg93-YwHOiUFWIXFDgOvZgD6eek8CetA5wr2ifERdU-n8Xf75bu_6K2pfoEkU3I6iAG-dNIw1cxNT8thWkHIVt_qm503Pxgd9qfh4pPT_zSYwvI=w1365-h1820-no">
            <a:extLst>
              <a:ext uri="{FF2B5EF4-FFF2-40B4-BE49-F238E27FC236}">
                <a16:creationId xmlns:a16="http://schemas.microsoft.com/office/drawing/2014/main" id="{325D269A-8A6E-4831-81C2-965E94A98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0" r="-4" b="34038"/>
          <a:stretch/>
        </p:blipFill>
        <p:spPr bwMode="auto">
          <a:xfrm>
            <a:off x="20" y="4901964"/>
            <a:ext cx="3459143" cy="1956037"/>
          </a:xfrm>
          <a:custGeom>
            <a:avLst/>
            <a:gdLst>
              <a:gd name="connsiteX0" fmla="*/ 0 w 3459163"/>
              <a:gd name="connsiteY0" fmla="*/ 0 h 1956037"/>
              <a:gd name="connsiteX1" fmla="*/ 2310547 w 3459163"/>
              <a:gd name="connsiteY1" fmla="*/ 343987 h 1956037"/>
              <a:gd name="connsiteX2" fmla="*/ 3459163 w 3459163"/>
              <a:gd name="connsiteY2" fmla="*/ 1951804 h 1956037"/>
              <a:gd name="connsiteX3" fmla="*/ 0 w 3459163"/>
              <a:gd name="connsiteY3" fmla="*/ 1956037 h 19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163" h="1956037">
                <a:moveTo>
                  <a:pt x="0" y="0"/>
                </a:moveTo>
                <a:lnTo>
                  <a:pt x="2310547" y="343987"/>
                </a:lnTo>
                <a:lnTo>
                  <a:pt x="3459163" y="1951804"/>
                </a:lnTo>
                <a:lnTo>
                  <a:pt x="0" y="1956037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FADFBC3-A288-41FA-9445-B6847F6AD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892132"/>
            <a:ext cx="2360612" cy="34398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B6F4F-5EB0-4487-BB9E-E53F38AA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062" y="2486025"/>
            <a:ext cx="7446961" cy="3305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Let the teachers discover their own good and bad feedbacks 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Peer review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Giving good feedback is about being willing to listen and share and not talk down or act like the law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Focus on letting the players learn the good &amp; bad reactions and the reasoning behind them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New game: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Home School" panose="02000500000000000000" pitchFamily="2" charset="0"/>
              </a:rPr>
              <a:t>	</a:t>
            </a:r>
            <a:r>
              <a:rPr lang="en-US" sz="4400" dirty="0">
                <a:latin typeface="Home School" panose="02000500000000000000" pitchFamily="2" charset="0"/>
              </a:rPr>
              <a:t>Feed</a:t>
            </a:r>
            <a:r>
              <a:rPr lang="en-US" sz="4400" dirty="0">
                <a:latin typeface="Algerian" panose="04020705040A02060702" pitchFamily="82" charset="0"/>
              </a:rPr>
              <a:t>-</a:t>
            </a:r>
            <a:r>
              <a:rPr lang="en-US" sz="4400" dirty="0">
                <a:latin typeface="Home School" panose="02000500000000000000" pitchFamily="2" charset="0"/>
              </a:rPr>
              <a:t>it</a:t>
            </a:r>
            <a:endParaRPr lang="en-US" sz="1700" dirty="0">
              <a:latin typeface="Home School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14DBC-7819-4D71-8B25-63AC2DEFDAC7}"/>
              </a:ext>
            </a:extLst>
          </p:cNvPr>
          <p:cNvSpPr/>
          <p:nvPr/>
        </p:nvSpPr>
        <p:spPr>
          <a:xfrm>
            <a:off x="484726" y="25524"/>
            <a:ext cx="22060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r>
              <a:rPr lang="en-US" sz="2800" b="1" cap="none" spc="0" baseline="30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Prototype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921DCA-6A5D-4F8E-B854-1BB5AD4564BB}"/>
              </a:ext>
            </a:extLst>
          </p:cNvPr>
          <p:cNvSpPr/>
          <p:nvPr/>
        </p:nvSpPr>
        <p:spPr>
          <a:xfrm>
            <a:off x="143029" y="6334779"/>
            <a:ext cx="22813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en-US" sz="2800" b="1" baseline="30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nd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Prototype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D03C4D-6A7F-4F24-A185-5EC1E02B6D4A}"/>
              </a:ext>
            </a:extLst>
          </p:cNvPr>
          <p:cNvSpPr/>
          <p:nvPr/>
        </p:nvSpPr>
        <p:spPr>
          <a:xfrm>
            <a:off x="530490" y="4433154"/>
            <a:ext cx="23362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Current Game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27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462B-0497-44C7-95B8-2531B382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2D4C-FFB1-4867-A420-23523A07D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84294"/>
            <a:ext cx="9601200" cy="4468906"/>
          </a:xfrm>
        </p:spPr>
        <p:txBody>
          <a:bodyPr>
            <a:normAutofit/>
          </a:bodyPr>
          <a:lstStyle/>
          <a:p>
            <a:r>
              <a:rPr lang="en-US" dirty="0"/>
              <a:t>Description:</a:t>
            </a:r>
          </a:p>
          <a:p>
            <a:pPr lvl="1"/>
            <a:r>
              <a:rPr lang="en-US" b="1" i="0" dirty="0"/>
              <a:t>Teaching reactions with card-based discussion game</a:t>
            </a:r>
          </a:p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“Players will learn about different reactions while going through random situations and deciders and  really show the other players and the judge why their reaction is the best. ”</a:t>
            </a:r>
            <a:endParaRPr lang="en-US" b="1" i="0" dirty="0"/>
          </a:p>
          <a:p>
            <a:r>
              <a:rPr lang="en-US" dirty="0"/>
              <a:t>Logistics</a:t>
            </a:r>
          </a:p>
          <a:p>
            <a:pPr lvl="1"/>
            <a:r>
              <a:rPr lang="en-US" b="1" dirty="0"/>
              <a:t>3-7 players</a:t>
            </a:r>
          </a:p>
          <a:p>
            <a:pPr lvl="1"/>
            <a:r>
              <a:rPr lang="en-US" b="1" dirty="0"/>
              <a:t>15-45 minutes</a:t>
            </a:r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9" name="image27.png">
            <a:extLst>
              <a:ext uri="{FF2B5EF4-FFF2-40B4-BE49-F238E27FC236}">
                <a16:creationId xmlns:a16="http://schemas.microsoft.com/office/drawing/2014/main" id="{C68B71C6-5A49-4EAB-B9A2-1D808CA0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03388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25.png">
            <a:extLst>
              <a:ext uri="{FF2B5EF4-FFF2-40B4-BE49-F238E27FC236}">
                <a16:creationId xmlns:a16="http://schemas.microsoft.com/office/drawing/2014/main" id="{DCE3D6DB-D8E1-4A89-9C8B-6642856C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4325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23.png">
            <a:extLst>
              <a:ext uri="{FF2B5EF4-FFF2-40B4-BE49-F238E27FC236}">
                <a16:creationId xmlns:a16="http://schemas.microsoft.com/office/drawing/2014/main" id="{BC8B6203-1FE6-4B9A-96CE-9E7C6AB3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49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24.png">
            <a:extLst>
              <a:ext uri="{FF2B5EF4-FFF2-40B4-BE49-F238E27FC236}">
                <a16:creationId xmlns:a16="http://schemas.microsoft.com/office/drawing/2014/main" id="{DCDDD1CF-8DB7-4BE9-84F8-1977EC68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26.png">
            <a:extLst>
              <a:ext uri="{FF2B5EF4-FFF2-40B4-BE49-F238E27FC236}">
                <a16:creationId xmlns:a16="http://schemas.microsoft.com/office/drawing/2014/main" id="{49912F63-5A0F-4E1B-AAC5-8E2760AF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938" cy="7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3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1547-C81C-4E5B-B1C8-615C99DF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074345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E01B-9BF0-43E5-8F92-54E1723F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10587"/>
            <a:ext cx="4074345" cy="2771480"/>
          </a:xfrm>
        </p:spPr>
        <p:txBody>
          <a:bodyPr>
            <a:normAutofit/>
          </a:bodyPr>
          <a:lstStyle/>
          <a:p>
            <a:r>
              <a:rPr lang="en-US" dirty="0"/>
              <a:t>87 Situation Cards</a:t>
            </a:r>
          </a:p>
          <a:p>
            <a:r>
              <a:rPr lang="en-US" dirty="0"/>
              <a:t>65 Decider Cards</a:t>
            </a:r>
          </a:p>
          <a:p>
            <a:r>
              <a:rPr lang="en-US" dirty="0"/>
              <a:t> 122 Reaction Cards + 10 Write-In Reaction Cards.</a:t>
            </a:r>
          </a:p>
          <a:p>
            <a:r>
              <a:rPr lang="en-US" dirty="0"/>
              <a:t>Marker and erasers</a:t>
            </a:r>
          </a:p>
        </p:txBody>
      </p:sp>
      <p:pic>
        <p:nvPicPr>
          <p:cNvPr id="4" name="Picture 3" descr="A picture containing sky, holding&#10;&#10;Description generated with high confidence">
            <a:extLst>
              <a:ext uri="{FF2B5EF4-FFF2-40B4-BE49-F238E27FC236}">
                <a16:creationId xmlns:a16="http://schemas.microsoft.com/office/drawing/2014/main" id="{DB2FA0F7-B422-41F8-969F-EA842DB4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26" y="645285"/>
            <a:ext cx="3789538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picture containing text, vector graphics&#10;&#10;Description generated with high confidence">
            <a:extLst>
              <a:ext uri="{FF2B5EF4-FFF2-40B4-BE49-F238E27FC236}">
                <a16:creationId xmlns:a16="http://schemas.microsoft.com/office/drawing/2014/main" id="{DF704EB3-8A44-4E6C-A330-4A4A23C59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4150" y="2989540"/>
            <a:ext cx="1722971" cy="259093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CFF30573-F68C-4B30-8892-FE90D20CE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00" y="3423522"/>
            <a:ext cx="2603722" cy="1731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7486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335B-311A-4046-962F-31513D32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F7C980-E929-4DFE-B7C4-64AA6CEE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1" y="645285"/>
            <a:ext cx="3789538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id="{1F90F8C0-E70E-4818-ADF4-D439E63D1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5" y="3423522"/>
            <a:ext cx="2590935" cy="1722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0A1A68-4A47-409B-AB40-2C7FBECCF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5" y="3423522"/>
            <a:ext cx="2603722" cy="1731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62AF-9A09-497A-A4C4-A2D9F7A8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09" y="2666999"/>
            <a:ext cx="4904314" cy="1575063"/>
          </a:xfrm>
        </p:spPr>
        <p:txBody>
          <a:bodyPr>
            <a:normAutofit/>
          </a:bodyPr>
          <a:lstStyle/>
          <a:p>
            <a:r>
              <a:rPr lang="en-US" dirty="0"/>
              <a:t>Decider Cards</a:t>
            </a:r>
          </a:p>
        </p:txBody>
      </p:sp>
    </p:spTree>
    <p:extLst>
      <p:ext uri="{BB962C8B-B14F-4D97-AF65-F5344CB8AC3E}">
        <p14:creationId xmlns:p14="http://schemas.microsoft.com/office/powerpoint/2010/main" val="319323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335B-311A-4046-962F-31513D32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pic>
        <p:nvPicPr>
          <p:cNvPr id="7" name="Picture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A846357-E934-4AF5-9B04-E8FA9136C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1" y="645285"/>
            <a:ext cx="3789538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D897DB9F-0202-4CCC-B1B4-BE373ADDF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5" y="3423522"/>
            <a:ext cx="2590935" cy="1722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Picture 11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1173E3F-DE3D-4180-97EB-A99951138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5" y="3423522"/>
            <a:ext cx="2603722" cy="1731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62AF-9A09-497A-A4C4-A2D9F7A8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709" y="2666999"/>
            <a:ext cx="4904314" cy="1824873"/>
          </a:xfrm>
        </p:spPr>
        <p:txBody>
          <a:bodyPr>
            <a:normAutofit/>
          </a:bodyPr>
          <a:lstStyle/>
          <a:p>
            <a:r>
              <a:rPr lang="en-US" dirty="0"/>
              <a:t>Reaction Cards</a:t>
            </a:r>
          </a:p>
          <a:p>
            <a:pPr lvl="1"/>
            <a:r>
              <a:rPr lang="en-US" b="1" dirty="0"/>
              <a:t>Pre-made</a:t>
            </a:r>
          </a:p>
          <a:p>
            <a:pPr lvl="1"/>
            <a:r>
              <a:rPr lang="en-US" b="1" dirty="0"/>
              <a:t>Write-ins</a:t>
            </a:r>
          </a:p>
        </p:txBody>
      </p:sp>
    </p:spTree>
    <p:extLst>
      <p:ext uri="{BB962C8B-B14F-4D97-AF65-F5344CB8AC3E}">
        <p14:creationId xmlns:p14="http://schemas.microsoft.com/office/powerpoint/2010/main" val="169047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335B-311A-4046-962F-31513D32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Home School" panose="02000500000000000000" pitchFamily="2" charset="0"/>
              </a:rPr>
              <a:t>Feed </a:t>
            </a:r>
            <a:r>
              <a:rPr lang="en-US" sz="6600" dirty="0">
                <a:latin typeface="Algerian" panose="04020705040A02060702" pitchFamily="82" charset="0"/>
              </a:rPr>
              <a:t>-</a:t>
            </a:r>
            <a:r>
              <a:rPr lang="en-US" sz="6600" dirty="0">
                <a:latin typeface="Home School" panose="02000500000000000000" pitchFamily="2" charset="0"/>
              </a:rPr>
              <a:t> it</a:t>
            </a:r>
            <a:endParaRPr lang="en-US" sz="6600" dirty="0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F6C08F6-82DB-4AAB-8D6A-14A69F0E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2" y="645285"/>
            <a:ext cx="3789536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6F3F03A-8A2C-4905-AF01-8AEB05BD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5" y="3423522"/>
            <a:ext cx="2590935" cy="17229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98ADDE2-EEB0-48D3-AA22-A8E148EB3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5" y="3423522"/>
            <a:ext cx="2603722" cy="17314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62AF-9A09-497A-A4C4-A2D9F7A8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341" y="2022293"/>
            <a:ext cx="4904314" cy="3124201"/>
          </a:xfrm>
        </p:spPr>
        <p:txBody>
          <a:bodyPr>
            <a:normAutofit/>
          </a:bodyPr>
          <a:lstStyle/>
          <a:p>
            <a:r>
              <a:rPr lang="en-US" dirty="0"/>
              <a:t>Situation Cards</a:t>
            </a:r>
          </a:p>
          <a:p>
            <a:pPr lvl="1"/>
            <a:r>
              <a:rPr lang="en-US" b="1" dirty="0"/>
              <a:t>Teacher-Student Interaction</a:t>
            </a:r>
          </a:p>
          <a:p>
            <a:pPr lvl="1"/>
            <a:r>
              <a:rPr lang="en-US" b="1" dirty="0"/>
              <a:t>Teacher-Authority Interaction</a:t>
            </a:r>
          </a:p>
          <a:p>
            <a:pPr lvl="1"/>
            <a:r>
              <a:rPr lang="en-US" b="1" dirty="0"/>
              <a:t>Student Support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67969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654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Algerian</vt:lpstr>
      <vt:lpstr>Arial</vt:lpstr>
      <vt:lpstr>Corbel</vt:lpstr>
      <vt:lpstr>Home School</vt:lpstr>
      <vt:lpstr>Parallax</vt:lpstr>
      <vt:lpstr>Feed - it</vt:lpstr>
      <vt:lpstr>Problem and Solution</vt:lpstr>
      <vt:lpstr>Inspiration</vt:lpstr>
      <vt:lpstr>Revised Solution</vt:lpstr>
      <vt:lpstr>Feed - it</vt:lpstr>
      <vt:lpstr>Feed - it</vt:lpstr>
      <vt:lpstr>Feed - it</vt:lpstr>
      <vt:lpstr>Feed - it</vt:lpstr>
      <vt:lpstr>Feed - it</vt:lpstr>
      <vt:lpstr>Feed - it</vt:lpstr>
      <vt:lpstr>Feed - it</vt:lpstr>
      <vt:lpstr>Findings and Changes from Playtests</vt:lpstr>
      <vt:lpstr>Final (Current) Feed - it</vt:lpstr>
      <vt:lpstr>Strengths and Shortcomings</vt:lpstr>
      <vt:lpstr>Future Development</vt:lpstr>
      <vt:lpstr>Future Development</vt:lpstr>
      <vt:lpstr>Personal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 - it</dc:title>
  <dc:creator>Brianna Igbinosun</dc:creator>
  <cp:lastModifiedBy>Brianna Igbinosun</cp:lastModifiedBy>
  <cp:revision>2</cp:revision>
  <dcterms:created xsi:type="dcterms:W3CDTF">2018-08-15T17:00:55Z</dcterms:created>
  <dcterms:modified xsi:type="dcterms:W3CDTF">2018-08-15T19:37:52Z</dcterms:modified>
</cp:coreProperties>
</file>